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6" r:id="rId3"/>
    <p:sldId id="258" r:id="rId4"/>
    <p:sldId id="268" r:id="rId5"/>
    <p:sldId id="269" r:id="rId6"/>
    <p:sldId id="270" r:id="rId7"/>
    <p:sldId id="272" r:id="rId8"/>
    <p:sldId id="271" r:id="rId9"/>
    <p:sldId id="300" r:id="rId10"/>
    <p:sldId id="285" r:id="rId11"/>
    <p:sldId id="286" r:id="rId12"/>
    <p:sldId id="287" r:id="rId13"/>
    <p:sldId id="274" r:id="rId14"/>
    <p:sldId id="276" r:id="rId15"/>
    <p:sldId id="277" r:id="rId16"/>
    <p:sldId id="278" r:id="rId17"/>
    <p:sldId id="279" r:id="rId18"/>
    <p:sldId id="301" r:id="rId19"/>
    <p:sldId id="296" r:id="rId20"/>
    <p:sldId id="297" r:id="rId21"/>
    <p:sldId id="280" r:id="rId22"/>
    <p:sldId id="281" r:id="rId23"/>
    <p:sldId id="282" r:id="rId24"/>
    <p:sldId id="283" r:id="rId25"/>
    <p:sldId id="284" r:id="rId26"/>
    <p:sldId id="299" r:id="rId27"/>
    <p:sldId id="302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000"/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51" d="100"/>
          <a:sy n="51" d="100"/>
        </p:scale>
        <p:origin x="-12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9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07BFB-A155-466A-A625-6A5EC65E60AC}" type="datetimeFigureOut">
              <a:rPr lang="ru-RU" smtClean="0"/>
              <a:pPr/>
              <a:t>15.11.2020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BFDA11-B225-43D1-A37E-821F2F980B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FDA11-B225-43D1-A37E-821F2F980BE9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A7A32-37C2-4F05-A7F6-A443E634DACD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B3799-3F11-4C8E-9A48-63A599B75C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E820-4343-4A67-BBA9-1A8FD1B95CD9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68717-CD4E-4A3C-AF75-4CECDACAAD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FD904-F566-4143-9EA7-3A63FF699630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1A09B-9BFC-49FE-84F3-B97CE0993F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850A4-0A59-4F02-8DFC-D7518AB1BBCC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C4BD2-3C24-45E6-AF90-40EC4770DE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DBECA-D016-40BB-959B-FB7668C51D1C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B533D-42CC-4ADE-BA25-51FCAE5A82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06856-E672-42B7-9B95-36C851D7FF2D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7E18A-9F0C-44B8-A5BF-35829929A7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C6CAE-5B3B-42B5-8E18-9C2E0B6132EF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C47E1-E67A-4C49-8C4A-068A48BF61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8E452-A82E-4FE1-881B-693123874972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E5956-CB61-4AA2-91F7-7F424E2CF5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F387E-5A17-47D3-9A36-3C7D5576C4F6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4E20E-8C72-4EE3-A891-4CD05D96E9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D7405-F9DC-4CC5-8368-06EC1B3B58D0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D1994-6010-49E0-A4F3-9904E2D4FC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64F63-4D9A-4F50-ADF7-CE286B7E2737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40DE9-EA99-4F23-B927-2245C1EE21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136332-1A6B-4D07-9361-CD72937D16E1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7B717C-8F45-4DD5-B32F-7016B426EC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kostyor.ru/history/gerb.html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&#1061;&#1086;&#1088;%20&#1042;&#1072;&#1083;&#1072;&#1072;&#1084;&#1089;&#1082;&#1086;&#1075;&#1086;%20&#1084;&#1086;&#1085;&#1072;&#1089;&#1090;&#1099;&#1088;&#1103;%20-%20&#1041;&#1086;&#1078;&#1077;,%20&#1094;&#1072;&#1088;&#1103;%20&#1061;&#1088;&#1072;&#1085;&#1080;%20%20(audiopoisk.com).mp3" TargetMode="Externa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54;&#1090;&#1082;&#1088;&#1099;&#1090;&#1099;&#1081;%20&#1091;&#1088;&#1086;&#1082;\&#1054;&#1058;&#1050;&#1056;&#1067;&#1058;&#1067;&#1049;%20&#1059;&#1056;&#1054;&#1050;\&#1061;&#1086;&#1088;%20&#1042;&#1072;&#1083;&#1072;&#1072;&#1084;&#1089;&#1082;&#1086;&#1075;&#1086;%20&#1084;&#1086;&#1085;&#1072;&#1089;&#1090;&#1099;&#1088;&#1103;%20-%20&#1041;&#1086;&#1078;&#1077;,%20&#1094;&#1072;&#1088;&#1103;%20&#1061;&#1088;&#1072;&#1085;&#1080;%20%20(audiopoisk.com).mp3" TargetMode="Externa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png"/><Relationship Id="rId2" Type="http://schemas.openxmlformats.org/officeDocument/2006/relationships/audio" Target="file:///F:\&#1054;&#1090;&#1082;&#1088;&#1099;&#1090;&#1099;&#1081;%20&#1091;&#1088;&#1086;&#1082;\&#1054;&#1058;&#1050;&#1056;&#1067;&#1058;&#1067;&#1049;%20&#1059;&#1056;&#1054;&#1050;\&#1055;&#1072;&#1090;&#1088;&#1080;&#1086;&#1090;&#1080;&#1095;&#1077;&#1089;&#1082;&#1072;&#1103;%20&#1087;&#1077;&#1089;&#1085;&#1103;%20-%20&#1075;&#1083;&#1080;&#1085;&#1082;&#1072;%20(&#1080;&#1089;&#1090;&#1080;&#1085;&#1085;&#1099;&#1081;%20&#1075;&#1080;&#1084;&#1085;%20&#1088;&#1086;&#1089;&#1089;&#1080;&#1080;)%20%20(audiopoisk.com).mp3" TargetMode="External"/><Relationship Id="rId1" Type="http://schemas.openxmlformats.org/officeDocument/2006/relationships/audio" Target="file:///F:\&#1054;&#1090;&#1082;&#1088;&#1099;&#1090;&#1099;&#1081;%20&#1091;&#1088;&#1086;&#1082;\&#1054;&#1058;&#1050;&#1056;&#1067;&#1058;&#1067;&#1049;%20&#1059;&#1056;&#1054;&#1050;\&#1057;&#1086;&#1074;&#1077;&#1090;&#1089;&#1082;&#1080;&#1077;%20&#1087;&#1077;&#1089;&#1085;&#1080;%20-%20&#1048;&#1085;&#1090;&#1077;&#1088;&#1085;&#1072;&#1094;&#1080;&#1086;&#1085;&#1072;&#1083;%20%20(audiopoisk.com).mp3" TargetMode="Externa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54;&#1090;&#1082;&#1088;&#1099;&#1090;&#1099;&#1081;%20&#1091;&#1088;&#1086;&#1082;\&#1054;&#1058;&#1050;&#1056;&#1067;&#1058;&#1067;&#1049;%20&#1059;&#1056;&#1054;&#1050;\&#1043;&#1048;&#1052;&#1053;&#1067;%20-%20&#1043;&#1080;&#1084;&#1085;%20&#1056;&#1086;&#1089;&#1089;&#1080;&#1080;%20(&#1086;&#1088;&#1080;&#1075;&#1080;&#1085;&#1072;&#1083;%20&#1089;&#1086;%20&#1089;&#1083;&#1086;&#1074;&#1072;&#1084;&#1080;)%20%20(audiopoisk.com).mp3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082551"/>
          </a:xfrm>
        </p:spPr>
        <p:txBody>
          <a:bodyPr/>
          <a:lstStyle/>
          <a:p>
            <a:r>
              <a:rPr lang="ru-RU" sz="4800" b="1" i="1" dirty="0" smtClean="0">
                <a:solidFill>
                  <a:srgbClr val="FF0000"/>
                </a:solidFill>
              </a:rPr>
              <a:t>ГОСУДАРСТВЕННЫЕ</a:t>
            </a:r>
            <a:endParaRPr lang="ru-RU" sz="4800" b="1" i="1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501008"/>
            <a:ext cx="7344816" cy="2376264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b="1" i="1" dirty="0" smtClean="0">
                <a:solidFill>
                  <a:srgbClr val="FF0000"/>
                </a:solidFill>
              </a:rPr>
              <a:t>СИМВОЛЫ                РОССИЙСКОЙ ФЕДЕРАЦИИ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1214422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 i="1" dirty="0" smtClean="0">
                <a:solidFill>
                  <a:srgbClr val="7A0000"/>
                </a:solidFill>
              </a:rPr>
              <a:t>изучаем</a:t>
            </a:r>
            <a:r>
              <a:rPr lang="ru-RU" sz="4800" b="1" dirty="0" smtClean="0">
                <a:solidFill>
                  <a:srgbClr val="7A0000"/>
                </a:solidFill>
              </a:rPr>
              <a:t> :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38" y="2571744"/>
            <a:ext cx="7643866" cy="2455862"/>
          </a:xfrm>
        </p:spPr>
        <p:txBody>
          <a:bodyPr/>
          <a:lstStyle/>
          <a:p>
            <a:pPr eaLnBrk="1" hangingPunct="1">
              <a:defRPr/>
            </a:pPr>
            <a:r>
              <a:rPr lang="ru-RU" i="1" dirty="0" smtClean="0">
                <a:solidFill>
                  <a:srgbClr val="7A0000"/>
                </a:solidFill>
              </a:rPr>
              <a:t>основные понятия –</a:t>
            </a:r>
          </a:p>
          <a:p>
            <a:pPr eaLnBrk="1" hangingPunct="1">
              <a:buNone/>
              <a:defRPr/>
            </a:pPr>
            <a:r>
              <a:rPr lang="ru-RU" i="1" dirty="0" smtClean="0">
                <a:solidFill>
                  <a:srgbClr val="7A0000"/>
                </a:solidFill>
              </a:rPr>
              <a:t>    </a:t>
            </a:r>
            <a:r>
              <a:rPr lang="ru-RU" b="1" i="1" dirty="0" smtClean="0">
                <a:solidFill>
                  <a:srgbClr val="7A0000"/>
                </a:solidFill>
              </a:rPr>
              <a:t>герб, флаг, гимн;</a:t>
            </a:r>
          </a:p>
          <a:p>
            <a:pPr eaLnBrk="1" hangingPunct="1">
              <a:defRPr/>
            </a:pPr>
            <a:r>
              <a:rPr lang="ru-RU" i="1" dirty="0" smtClean="0">
                <a:solidFill>
                  <a:srgbClr val="7A0000"/>
                </a:solidFill>
              </a:rPr>
              <a:t>историю Государственной </a:t>
            </a:r>
          </a:p>
          <a:p>
            <a:pPr eaLnBrk="1" hangingPunct="1">
              <a:buNone/>
              <a:defRPr/>
            </a:pPr>
            <a:r>
              <a:rPr lang="ru-RU" i="1" dirty="0" smtClean="0">
                <a:solidFill>
                  <a:srgbClr val="7A0000"/>
                </a:solidFill>
              </a:rPr>
              <a:t>    символики России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атрешки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285860"/>
            <a:ext cx="25431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3" descr="Матрешки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500438"/>
            <a:ext cx="314327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2" descr="Медвед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1285860"/>
            <a:ext cx="21605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5" descr="Березки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3429000"/>
            <a:ext cx="2851150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677kpfk"/>
          <p:cNvPicPr>
            <a:picLocks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3714744" y="1357298"/>
            <a:ext cx="2500330" cy="3000396"/>
          </a:xfrm>
          <a:prstGeom prst="rect">
            <a:avLst/>
          </a:prstGeom>
        </p:spPr>
      </p:pic>
      <p:pic>
        <p:nvPicPr>
          <p:cNvPr id="7" name="Рисунок 4" descr="Балалайка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1934" y="4357694"/>
            <a:ext cx="151288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1857364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7A0000"/>
                </a:solidFill>
              </a:rPr>
              <a:t>К ключевым государственным символам относятся: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71670" y="3357562"/>
            <a:ext cx="6408738" cy="2795598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FF0000"/>
                </a:solidFill>
              </a:rPr>
              <a:t>Государственный герб </a:t>
            </a:r>
          </a:p>
          <a:p>
            <a:pPr eaLnBrk="1" hangingPunct="1">
              <a:defRPr/>
            </a:pPr>
            <a:r>
              <a:rPr lang="ru-RU" sz="3600" b="1" dirty="0" smtClean="0">
                <a:solidFill>
                  <a:srgbClr val="FF0000"/>
                </a:solidFill>
              </a:rPr>
              <a:t>Государственный флаг </a:t>
            </a:r>
          </a:p>
          <a:p>
            <a:pPr eaLnBrk="1" hangingPunct="1">
              <a:defRPr/>
            </a:pPr>
            <a:r>
              <a:rPr lang="ru-RU" sz="3600" b="1" dirty="0" smtClean="0">
                <a:solidFill>
                  <a:srgbClr val="FF0000"/>
                </a:solidFill>
              </a:rPr>
              <a:t>Государственный гимн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36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928670"/>
            <a:ext cx="8218487" cy="5353050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ГЕРБ</a:t>
            </a:r>
            <a:r>
              <a:rPr lang="ru-RU" i="1" dirty="0" smtClean="0">
                <a:solidFill>
                  <a:srgbClr val="7A0000"/>
                </a:solidFill>
              </a:rPr>
              <a:t> - эмблема государства, города, рода, изображаемая на флагах, монетах, печатях, государственных и других официальных документах.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3000372"/>
            <a:ext cx="3114668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i="1" dirty="0" smtClean="0">
                <a:solidFill>
                  <a:srgbClr val="7A0000"/>
                </a:solidFill>
              </a:rPr>
              <a:t>В качестве </a:t>
            </a:r>
            <a:r>
              <a:rPr lang="ru-RU" sz="3600" i="1" dirty="0" err="1" smtClean="0">
                <a:solidFill>
                  <a:srgbClr val="7A0000"/>
                </a:solidFill>
              </a:rPr>
              <a:t>государствен-ного</a:t>
            </a:r>
            <a:r>
              <a:rPr lang="ru-RU" sz="3600" i="1" dirty="0" smtClean="0">
                <a:solidFill>
                  <a:srgbClr val="7A0000"/>
                </a:solidFill>
              </a:rPr>
              <a:t> герба двуглавый орел появился на Руси в </a:t>
            </a:r>
            <a:r>
              <a:rPr lang="ru-RU" sz="3600" b="1" i="1" dirty="0" smtClean="0">
                <a:solidFill>
                  <a:srgbClr val="7A0000"/>
                </a:solidFill>
              </a:rPr>
              <a:t>1472</a:t>
            </a:r>
            <a:r>
              <a:rPr lang="ru-RU" sz="3600" i="1" dirty="0" smtClean="0">
                <a:solidFill>
                  <a:srgbClr val="7A0000"/>
                </a:solidFill>
              </a:rPr>
              <a:t> году. </a:t>
            </a:r>
          </a:p>
        </p:txBody>
      </p:sp>
      <p:pic>
        <p:nvPicPr>
          <p:cNvPr id="15363" name="Picture 4" descr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1714488"/>
            <a:ext cx="514353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43504" y="1285860"/>
            <a:ext cx="3357563" cy="42148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4942" y="5500702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Свадьба Иоанна III Васильевича и Софьи Палеолог (1472г.)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Рисунок 1" descr="File:Ivan III of Russia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357298"/>
            <a:ext cx="350046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857892"/>
            <a:ext cx="1571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Иван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III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500174"/>
            <a:ext cx="378621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285860"/>
            <a:ext cx="3714746" cy="457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71472" y="5857892"/>
            <a:ext cx="364333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7A0000"/>
                </a:solidFill>
                <a:latin typeface="+mj-lt"/>
              </a:rPr>
              <a:t>Алексей Михайлович Романов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214942" y="5286388"/>
            <a:ext cx="3143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7A0000"/>
                </a:solidFill>
              </a:rPr>
              <a:t>Царская печать</a:t>
            </a:r>
          </a:p>
          <a:p>
            <a:pPr algn="ctr"/>
            <a:r>
              <a:rPr lang="ru-RU" sz="2400" i="1" dirty="0" smtClean="0">
                <a:solidFill>
                  <a:srgbClr val="7A0000"/>
                </a:solidFill>
              </a:rPr>
              <a:t>1667 год.</a:t>
            </a:r>
            <a:endParaRPr lang="ru-RU" sz="2400" i="1" dirty="0">
              <a:solidFill>
                <a:srgbClr val="7A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Рисунок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214422"/>
            <a:ext cx="4357686" cy="497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714612" y="5572140"/>
            <a:ext cx="357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i="1" dirty="0">
              <a:solidFill>
                <a:schemeClr val="bg1"/>
              </a:solidFill>
            </a:endParaRPr>
          </a:p>
        </p:txBody>
      </p:sp>
      <p:pic>
        <p:nvPicPr>
          <p:cNvPr id="5" name="Picture 4" descr="Рисунок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1214422"/>
            <a:ext cx="535785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500430" y="6072206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7422" y="1214422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i="1" dirty="0"/>
          </a:p>
        </p:txBody>
      </p:sp>
      <p:pic>
        <p:nvPicPr>
          <p:cNvPr id="10" name="Picture 4" descr="Рисунок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56" y="1214422"/>
            <a:ext cx="535785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000496" y="928670"/>
            <a:ext cx="4857753" cy="592933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i="1" dirty="0" smtClean="0">
                <a:solidFill>
                  <a:srgbClr val="7A0000"/>
                </a:solidFill>
              </a:rPr>
              <a:t>Всадник на щите - </a:t>
            </a:r>
            <a:r>
              <a:rPr lang="ru-RU" sz="3200" b="1" i="1" dirty="0" smtClean="0">
                <a:solidFill>
                  <a:srgbClr val="7A0000"/>
                </a:solidFill>
              </a:rPr>
              <a:t>Святой Георгий  Победоносец, </a:t>
            </a:r>
            <a:r>
              <a:rPr lang="ru-RU" sz="3200" i="1" dirty="0" smtClean="0">
                <a:solidFill>
                  <a:srgbClr val="7A0000"/>
                </a:solidFill>
              </a:rPr>
              <a:t>поражающий змея – символом борьбы добра со злом. Вместе с тем этот символ указывает, что Москва – сердце Руси.</a:t>
            </a:r>
            <a:r>
              <a:rPr lang="ru-RU" i="1" dirty="0" smtClean="0">
                <a:solidFill>
                  <a:srgbClr val="7A0000"/>
                </a:solidFill>
              </a:rPr>
              <a:t> </a:t>
            </a:r>
          </a:p>
        </p:txBody>
      </p:sp>
      <p:pic>
        <p:nvPicPr>
          <p:cNvPr id="17411" name="Picture 4" descr="Рисунок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643050"/>
            <a:ext cx="357190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071538" y="3000372"/>
            <a:ext cx="6929454" cy="3224227"/>
            <a:chOff x="385" y="1434"/>
            <a:chExt cx="5054" cy="2598"/>
          </a:xfrm>
        </p:grpSpPr>
        <p:pic>
          <p:nvPicPr>
            <p:cNvPr id="22532" name="Picture 4" descr="Рисунок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5" y="1434"/>
              <a:ext cx="2604" cy="2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3" name="Picture 5" descr="Рисунок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5" y="1434"/>
              <a:ext cx="2604" cy="2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7" name="Picture 3" descr="C:\Users\админ\Desktop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000372"/>
            <a:ext cx="3214710" cy="3143272"/>
          </a:xfrm>
          <a:prstGeom prst="rect">
            <a:avLst/>
          </a:prstGeom>
          <a:noFill/>
        </p:spPr>
      </p:pic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71448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i="1" dirty="0" smtClean="0">
                <a:solidFill>
                  <a:srgbClr val="7A0000"/>
                </a:solidFill>
              </a:rPr>
              <a:t>В июле 1920 года были подготовлены образцы герба </a:t>
            </a:r>
            <a:r>
              <a:rPr lang="ru-RU" sz="3200" b="1" i="1" dirty="0" smtClean="0">
                <a:solidFill>
                  <a:srgbClr val="7A0000"/>
                </a:solidFill>
              </a:rPr>
              <a:t>РСФСР</a:t>
            </a:r>
            <a:r>
              <a:rPr lang="ru-RU" sz="3200" i="1" dirty="0" smtClean="0">
                <a:solidFill>
                  <a:srgbClr val="7A0000"/>
                </a:solidFill>
              </a:rPr>
              <a:t> и </a:t>
            </a:r>
            <a:r>
              <a:rPr lang="ru-RU" sz="3200" b="1" i="1" dirty="0" smtClean="0">
                <a:solidFill>
                  <a:srgbClr val="7A0000"/>
                </a:solidFill>
              </a:rPr>
              <a:t>СССР</a:t>
            </a:r>
            <a:r>
              <a:rPr lang="ru-RU" sz="3200" i="1" dirty="0" smtClean="0">
                <a:solidFill>
                  <a:srgbClr val="7A0000"/>
                </a:solidFill>
              </a:rPr>
              <a:t> в том виде, в котором с небольшими изменениями они существовали  до 1993 года.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Герб Российской Федерации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714488"/>
            <a:ext cx="3286148" cy="3929090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572000" y="2285992"/>
            <a:ext cx="407196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ФЕДЕРАЛЬНЫЙ КОНСТИТУЦИОННЫЙ ЗАКОН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ГОСУДАРСТВЕННОМ ГЕРБЕ РОССИЙСКОЙ ФЕДЕРАЦИИ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6314" y="5000636"/>
            <a:ext cx="378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25 декабря 2000 года</a:t>
            </a:r>
            <a:endParaRPr lang="ru-RU" sz="2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381000"/>
            <a:ext cx="8143932" cy="60007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i="1" dirty="0" smtClean="0">
                <a:solidFill>
                  <a:srgbClr val="FF0000"/>
                </a:solidFill>
              </a:rPr>
              <a:t>ФЛАГ </a:t>
            </a:r>
            <a:r>
              <a:rPr lang="ru-RU" sz="4000" i="1" dirty="0" smtClean="0">
                <a:solidFill>
                  <a:srgbClr val="7A0000"/>
                </a:solidFill>
              </a:rPr>
              <a:t>– прикреплённое к древку или шнуру полотнище определённого цвета или нескольких цветов, часто с эмблемой, официальный символ государственной власти.</a:t>
            </a:r>
            <a:endParaRPr lang="ru-RU" sz="4000" dirty="0" smtClean="0">
              <a:solidFill>
                <a:srgbClr val="7A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уликовска бит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85860"/>
            <a:ext cx="528641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Александр Невск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285860"/>
            <a:ext cx="285752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285860"/>
            <a:ext cx="8643966" cy="1563706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i="1" dirty="0" smtClean="0">
                <a:solidFill>
                  <a:srgbClr val="C00000"/>
                </a:solidFill>
              </a:rPr>
              <a:t> </a:t>
            </a:r>
            <a:r>
              <a:rPr lang="ru-RU" sz="2400" i="1" dirty="0" smtClean="0">
                <a:solidFill>
                  <a:srgbClr val="7A0000"/>
                </a:solidFill>
              </a:rPr>
              <a:t>Петр I собственноручно нарисовал образец и определил порядок горизонтальных полос на флаге. Историки полагают, что моделью послужил голландский флаг, состоявший из трех горизонтальных полос тех же цветов.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14348" y="3071810"/>
            <a:ext cx="7500990" cy="3285173"/>
            <a:chOff x="0" y="1562"/>
            <a:chExt cx="5760" cy="2471"/>
          </a:xfrm>
        </p:grpSpPr>
        <p:pic>
          <p:nvPicPr>
            <p:cNvPr id="26628" name="Picture 4" descr="Рисунок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562"/>
              <a:ext cx="2742" cy="2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29" name="Picture 6" descr="Рисунок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99" y="1616"/>
              <a:ext cx="2861" cy="2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" name="Picture 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500562" y="3071810"/>
            <a:ext cx="3852890" cy="321471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 descr="and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714488"/>
            <a:ext cx="535785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6314" y="1500174"/>
            <a:ext cx="3900486" cy="4429156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i="1" dirty="0" smtClean="0">
                <a:solidFill>
                  <a:srgbClr val="7A0000"/>
                </a:solidFill>
              </a:rPr>
              <a:t>В 1712 году над военно-морскими кораблями взвился новый, "Андреевский", флаг </a:t>
            </a:r>
            <a:r>
              <a:rPr lang="ru-RU" sz="2800" i="1" dirty="0" smtClean="0">
                <a:solidFill>
                  <a:srgbClr val="7A0000"/>
                </a:solidFill>
                <a:latin typeface="Georgia" pitchFamily="18" charset="0"/>
              </a:rPr>
              <a:t>―</a:t>
            </a:r>
            <a:r>
              <a:rPr lang="ru-RU" sz="2800" i="1" dirty="0" smtClean="0">
                <a:solidFill>
                  <a:srgbClr val="7A0000"/>
                </a:solidFill>
              </a:rPr>
              <a:t> белый с лазоревым крестом, в честь ордена святого апостола</a:t>
            </a:r>
            <a:br>
              <a:rPr lang="ru-RU" sz="2800" i="1" dirty="0" smtClean="0">
                <a:solidFill>
                  <a:srgbClr val="7A0000"/>
                </a:solidFill>
              </a:rPr>
            </a:br>
            <a:r>
              <a:rPr lang="ru-RU" sz="2800" i="1" dirty="0" smtClean="0">
                <a:solidFill>
                  <a:srgbClr val="7A0000"/>
                </a:solidFill>
              </a:rPr>
              <a:t> </a:t>
            </a:r>
            <a:r>
              <a:rPr lang="ru-RU" sz="2800" b="1" i="1" dirty="0" smtClean="0">
                <a:solidFill>
                  <a:srgbClr val="7A0000"/>
                </a:solidFill>
              </a:rPr>
              <a:t>Андрея Первозванного.</a:t>
            </a:r>
            <a:r>
              <a:rPr lang="ru-RU" sz="4000" b="1" i="1" dirty="0" smtClean="0">
                <a:solidFill>
                  <a:srgbClr val="7A0000"/>
                </a:solidFill>
              </a:rPr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71374" y="1484784"/>
            <a:ext cx="9072626" cy="1015522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i="1" dirty="0" smtClean="0">
                <a:solidFill>
                  <a:srgbClr val="7A0000"/>
                </a:solidFill>
              </a:rPr>
              <a:t>В апреле 1918 года был утверждён красный флаг с золотой звездой                                        и перекрещенными серпом и молотом в верхнем левом углу, –                                                это был Государственный флаг СССР до 1991 года</a:t>
            </a:r>
          </a:p>
        </p:txBody>
      </p:sp>
      <p:pic>
        <p:nvPicPr>
          <p:cNvPr id="1027" name="Picture 3" descr="F:\1 Из Paccard Bell 22 окт 2020\Задания Юн краев и Муз дело 19.10-3.11.2020\su_857x0_53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852936"/>
            <a:ext cx="5809655" cy="290821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714480" y="2428868"/>
            <a:ext cx="53578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ФЕДЕРАЛЬНЫЙ КОНСТИТУЦИОННЫЙ ЗАКОН </a:t>
            </a:r>
          </a:p>
          <a:p>
            <a:pPr algn="ctr"/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ГОСУДАРСТВЕННОМ ФЛАГЕ РОССИЙСКОЙ ФЕДЕРАЦИИ»</a:t>
            </a:r>
            <a:endParaRPr lang="ru-RU" sz="24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7A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14942" y="5000636"/>
            <a:ext cx="2952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25 декабря 2000 года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Рисунок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928662" y="571480"/>
            <a:ext cx="70723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i="1" dirty="0" smtClean="0">
                <a:solidFill>
                  <a:srgbClr val="C00000"/>
                </a:solidFill>
              </a:rPr>
              <a:t>Мир, чистота, святость, благородство</a:t>
            </a:r>
            <a:endParaRPr lang="ru-RU" sz="4000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2571744"/>
            <a:ext cx="77867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Постоянство, величие, верность, цвет Богоматери – покровительницы России</a:t>
            </a:r>
            <a:endParaRPr lang="ru-RU" sz="36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72074"/>
            <a:ext cx="8643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>
                <a:solidFill>
                  <a:srgbClr val="002060"/>
                </a:solidFill>
              </a:rPr>
              <a:t>Красота, сила, храбрость, мужество, героизм</a:t>
            </a:r>
            <a:endParaRPr lang="ru-RU" sz="36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500174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7A0000"/>
                </a:solidFill>
              </a:rPr>
              <a:t>В 2000 году к Государственному флагу России было приравнено и Красное знамя Победы.</a:t>
            </a:r>
            <a:endParaRPr lang="ru-RU" sz="2400" i="1" dirty="0">
              <a:solidFill>
                <a:srgbClr val="7A0000"/>
              </a:solidFill>
            </a:endParaRPr>
          </a:p>
        </p:txBody>
      </p:sp>
      <p:pic>
        <p:nvPicPr>
          <p:cNvPr id="1026" name="Рисунок 7" descr="http://s51.radikal.ru/i134/1104/e1/24ecbcc26b5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500306"/>
            <a:ext cx="371477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16" descr="http://galeri.milliyet.com.tr/2008/5/9Rusyadan_govde_gosterisi/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500306"/>
            <a:ext cx="378621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00100" y="5357826"/>
            <a:ext cx="35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7A0000"/>
                </a:solidFill>
              </a:rPr>
              <a:t>1 мая 1945 г.</a:t>
            </a:r>
          </a:p>
          <a:p>
            <a:pPr algn="ctr"/>
            <a:r>
              <a:rPr lang="ru-RU" sz="2400" i="1" dirty="0" smtClean="0">
                <a:solidFill>
                  <a:srgbClr val="7A0000"/>
                </a:solidFill>
              </a:rPr>
              <a:t> Берлин</a:t>
            </a:r>
            <a:endParaRPr lang="ru-RU" sz="2400" i="1" dirty="0">
              <a:solidFill>
                <a:srgbClr val="7A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7752" y="5357826"/>
            <a:ext cx="35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7A0000"/>
                </a:solidFill>
              </a:rPr>
              <a:t>9 мая</a:t>
            </a:r>
          </a:p>
          <a:p>
            <a:pPr algn="ctr"/>
            <a:r>
              <a:rPr lang="ru-RU" sz="2400" i="1" dirty="0" smtClean="0">
                <a:solidFill>
                  <a:srgbClr val="7A0000"/>
                </a:solidFill>
              </a:rPr>
              <a:t> Красная площадь</a:t>
            </a:r>
            <a:endParaRPr lang="ru-RU" sz="2400" i="1" dirty="0">
              <a:solidFill>
                <a:srgbClr val="7A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28" y="2285992"/>
            <a:ext cx="6615130" cy="2900370"/>
          </a:xfrm>
        </p:spPr>
        <p:txBody>
          <a:bodyPr/>
          <a:lstStyle/>
          <a:p>
            <a:pPr marL="6350" indent="-6350" algn="ctr" eaLnBrk="1" hangingPunct="1">
              <a:buFont typeface="Wingdings" pitchFamily="2" charset="2"/>
              <a:buNone/>
              <a:defRPr/>
            </a:pPr>
            <a:r>
              <a:rPr lang="ru-RU" sz="3600" b="1" i="1" dirty="0" smtClean="0">
                <a:solidFill>
                  <a:srgbClr val="FF0000"/>
                </a:solidFill>
              </a:rPr>
              <a:t>ГИМН</a:t>
            </a:r>
            <a:r>
              <a:rPr lang="ru-RU" sz="3600" i="1" dirty="0" smtClean="0">
                <a:solidFill>
                  <a:srgbClr val="FF0000"/>
                </a:solidFill>
              </a:rPr>
              <a:t> </a:t>
            </a:r>
            <a:r>
              <a:rPr lang="ru-RU" sz="3600" i="1" dirty="0" smtClean="0">
                <a:solidFill>
                  <a:srgbClr val="7A0000"/>
                </a:solidFill>
              </a:rPr>
              <a:t>– торжественная песня, принятая как символ государственного или социального единства</a:t>
            </a:r>
            <a:endParaRPr lang="ru-RU" i="1" dirty="0" smtClean="0">
              <a:solidFill>
                <a:srgbClr val="7A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142984"/>
            <a:ext cx="8291512" cy="5048264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i="1" dirty="0" smtClean="0">
                <a:solidFill>
                  <a:srgbClr val="7A0000"/>
                </a:solidFill>
              </a:rPr>
              <a:t>Первая попытка создать официальный российский гимн датируется 1833 годом, когда император </a:t>
            </a:r>
            <a:r>
              <a:rPr lang="ru-RU" sz="3200" b="1" i="1" dirty="0" smtClean="0">
                <a:solidFill>
                  <a:srgbClr val="7A0000"/>
                </a:solidFill>
              </a:rPr>
              <a:t>Николай I </a:t>
            </a:r>
            <a:r>
              <a:rPr lang="ru-RU" sz="3200" i="1" dirty="0" smtClean="0">
                <a:solidFill>
                  <a:srgbClr val="7A0000"/>
                </a:solidFill>
              </a:rPr>
              <a:t>повелел сочинить его группе поэтов и композиторов. До этого торжественные события сопровождались </a:t>
            </a:r>
            <a:r>
              <a:rPr lang="ru-RU" sz="3200" b="1" i="1" dirty="0" smtClean="0">
                <a:solidFill>
                  <a:srgbClr val="7A0000"/>
                </a:solidFill>
              </a:rPr>
              <a:t>церковными песнопениями</a:t>
            </a:r>
            <a:r>
              <a:rPr lang="ru-RU" sz="3200" i="1" dirty="0" smtClean="0">
                <a:solidFill>
                  <a:srgbClr val="7A0000"/>
                </a:solidFill>
              </a:rPr>
              <a:t>, а при Петре Великом – </a:t>
            </a:r>
            <a:r>
              <a:rPr lang="ru-RU" sz="3200" b="1" i="1" dirty="0" smtClean="0">
                <a:solidFill>
                  <a:srgbClr val="7A0000"/>
                </a:solidFill>
              </a:rPr>
              <a:t>военными маршами</a:t>
            </a:r>
            <a:r>
              <a:rPr lang="ru-RU" sz="3200" i="1" dirty="0" smtClean="0">
                <a:solidFill>
                  <a:srgbClr val="7A0000"/>
                </a:solidFill>
              </a:rPr>
              <a:t>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Рисунок 18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357298"/>
            <a:ext cx="392909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85786" y="1285860"/>
            <a:ext cx="32147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7A0000"/>
                </a:solidFill>
              </a:rPr>
              <a:t>Гимн, написанный В.А. Жуковским и В.А.Львовым, назывался «Боже, царя храни».</a:t>
            </a:r>
            <a:endParaRPr lang="ru-RU" sz="2400" i="1" dirty="0">
              <a:solidFill>
                <a:srgbClr val="7A0000"/>
              </a:solidFill>
            </a:endParaRPr>
          </a:p>
        </p:txBody>
      </p:sp>
      <p:pic>
        <p:nvPicPr>
          <p:cNvPr id="4" name="Picture 5" descr="Рисунок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3357562"/>
            <a:ext cx="207170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Рисунок 2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3357562"/>
            <a:ext cx="2143140" cy="288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Хор Валаамского монастыря - Боже, царя Храни  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8143900" y="5715016"/>
            <a:ext cx="571504" cy="50006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4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428736"/>
            <a:ext cx="8643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7A0000"/>
                </a:solidFill>
              </a:rPr>
              <a:t>  До 1944 года гимном нашей страны был Интернационал. </a:t>
            </a:r>
          </a:p>
          <a:p>
            <a:r>
              <a:rPr lang="ru-RU" sz="2400" i="1" dirty="0" smtClean="0">
                <a:solidFill>
                  <a:srgbClr val="7A0000"/>
                </a:solidFill>
              </a:rPr>
              <a:t>  С 1944 по 1991 год был гимн, написанный С.В.Михалковым и А.В.Александровым.</a:t>
            </a:r>
            <a:endParaRPr lang="ru-RU" sz="2400" i="1" dirty="0">
              <a:solidFill>
                <a:srgbClr val="7A0000"/>
              </a:solidFill>
            </a:endParaRPr>
          </a:p>
        </p:txBody>
      </p:sp>
      <p:pic>
        <p:nvPicPr>
          <p:cNvPr id="3" name="Picture 5" descr="Рисунок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2714620"/>
            <a:ext cx="221457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Рисунок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2714620"/>
            <a:ext cx="2786082" cy="264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85786" y="5429264"/>
            <a:ext cx="7072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7A0000"/>
                </a:solidFill>
              </a:rPr>
              <a:t>С 1991 по 1993 годы гимном была «Патриотическая песня» композитора М.И.Глинки</a:t>
            </a:r>
            <a:endParaRPr lang="ru-RU" sz="2400" i="1" dirty="0">
              <a:solidFill>
                <a:srgbClr val="7A0000"/>
              </a:solidFill>
            </a:endParaRPr>
          </a:p>
        </p:txBody>
      </p:sp>
      <p:pic>
        <p:nvPicPr>
          <p:cNvPr id="7" name="Советские песни - Интернационал  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358214" y="1643050"/>
            <a:ext cx="304800" cy="304800"/>
          </a:xfrm>
          <a:prstGeom prst="rect">
            <a:avLst/>
          </a:prstGeom>
        </p:spPr>
      </p:pic>
      <p:pic>
        <p:nvPicPr>
          <p:cNvPr id="8" name="Патриотическая песня - глинка (истинный гимн россии)  (audiopoisk.com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7858148" y="585789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6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82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928802"/>
            <a:ext cx="78581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i="1" dirty="0" smtClean="0">
                <a:solidFill>
                  <a:srgbClr val="7A0000"/>
                </a:solidFill>
              </a:rPr>
              <a:t>20 декабря 2000 года мелодия Александрова вновь легла в основу гимна Российской Федерации.                        В 2001 году был утвержден Государственный гимн России, написанный С.В.Михалковым на музыку Г.В.Александрова</a:t>
            </a:r>
            <a:endParaRPr lang="ru-RU" sz="3600" i="1" dirty="0">
              <a:solidFill>
                <a:srgbClr val="7A0000"/>
              </a:solidFill>
            </a:endParaRPr>
          </a:p>
        </p:txBody>
      </p:sp>
      <p:pic>
        <p:nvPicPr>
          <p:cNvPr id="3" name="ГИМНЫ - Гимн России (оригинал со словами)  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286776" y="578645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LA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28596" y="1214422"/>
            <a:ext cx="4143404" cy="4929222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28596" y="1214422"/>
            <a:ext cx="41434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CFF33"/>
                </a:solidFill>
              </a:rPr>
              <a:t>Россия- священная наша держава,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Россия- любимая наша страна.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Могучая воля, великая слава- 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Твоё достоянье на все времена! </a:t>
            </a:r>
          </a:p>
          <a:p>
            <a:endParaRPr lang="ru-RU" sz="1600" b="1" dirty="0" smtClean="0">
              <a:solidFill>
                <a:srgbClr val="CCFF33"/>
              </a:solidFill>
            </a:endParaRPr>
          </a:p>
          <a:p>
            <a:r>
              <a:rPr lang="ru-RU" sz="1600" b="1" dirty="0" smtClean="0">
                <a:solidFill>
                  <a:srgbClr val="CCFF33"/>
                </a:solidFill>
              </a:rPr>
              <a:t>Припев: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Славься, Отечество наше свободное,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Братских народов союз вековой,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Предками данная мудрость народная!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Славься, страна! Мы гордимся тобой!</a:t>
            </a:r>
          </a:p>
          <a:p>
            <a:endParaRPr lang="ru-RU" sz="1600" b="1" dirty="0" smtClean="0">
              <a:solidFill>
                <a:srgbClr val="CCFF33"/>
              </a:solidFill>
            </a:endParaRPr>
          </a:p>
          <a:p>
            <a:r>
              <a:rPr lang="ru-RU" sz="1600" b="1" dirty="0" smtClean="0">
                <a:solidFill>
                  <a:srgbClr val="CCFF33"/>
                </a:solidFill>
              </a:rPr>
              <a:t>От южных морей до полярного края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Раскинулись наши леса и поля.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Одна ты на свете! Одна ты такая-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Хранимая Богом родная земля!</a:t>
            </a:r>
          </a:p>
          <a:p>
            <a:endParaRPr lang="ru-RU" sz="1600" b="1" dirty="0" smtClean="0">
              <a:solidFill>
                <a:srgbClr val="CCFF33"/>
              </a:solidFill>
            </a:endParaRPr>
          </a:p>
          <a:p>
            <a:r>
              <a:rPr lang="ru-RU" sz="1600" b="1" dirty="0" smtClean="0">
                <a:solidFill>
                  <a:srgbClr val="CCFF33"/>
                </a:solidFill>
              </a:rPr>
              <a:t>Широкий простор для мечты и для жизни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Грядущее нам открывают года.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Нам силу дает наша верность Отчизне.</a:t>
            </a:r>
          </a:p>
          <a:p>
            <a:r>
              <a:rPr lang="ru-RU" sz="1600" b="1" dirty="0" smtClean="0">
                <a:solidFill>
                  <a:srgbClr val="CCFF33"/>
                </a:solidFill>
              </a:rPr>
              <a:t>Так было, так есть и так будет всегда!</a:t>
            </a:r>
            <a:endParaRPr lang="ru-RU" sz="1600" b="1" dirty="0">
              <a:solidFill>
                <a:srgbClr val="CCFF33"/>
              </a:solidFill>
            </a:endParaRPr>
          </a:p>
        </p:txBody>
      </p:sp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4643438" y="1789102"/>
            <a:ext cx="400052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ФЕДЕРАЛЬНЫЙ КОНСТИТУЦИОННЫЙ ЗАКОН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 ГОСУДАРСТВЕННОМ ГИМНЕ РОССИЙСКОЙ ФЕДЕРАЦИИ»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86446" y="4929198"/>
            <a:ext cx="24893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25 декабря 2000 года</a:t>
            </a:r>
            <a:endParaRPr lang="ru-RU" sz="2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Благодарим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за внимание!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Шаблон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Шаблон1</Template>
  <TotalTime>544</TotalTime>
  <Words>588</Words>
  <Application>Microsoft Office PowerPoint</Application>
  <PresentationFormat>Экран (4:3)</PresentationFormat>
  <Paragraphs>71</Paragraphs>
  <Slides>27</Slides>
  <Notes>1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Шаблон1</vt:lpstr>
      <vt:lpstr>ГОСУДАРСТВЕННЫЕ</vt:lpstr>
      <vt:lpstr>изучаем :</vt:lpstr>
      <vt:lpstr>Слайд 3</vt:lpstr>
      <vt:lpstr>К ключевым государственным символам относятся: </vt:lpstr>
      <vt:lpstr>ГЕРБ - эмблема государства, города, рода, изображаемая на флагах, монетах, печатях, государственных и других официальных документах.</vt:lpstr>
      <vt:lpstr>В качестве государствен-ного герба двуглавый орел появился на Руси в 1472 году. </vt:lpstr>
      <vt:lpstr>Слайд 7</vt:lpstr>
      <vt:lpstr>Слайд 8</vt:lpstr>
      <vt:lpstr>Слайд 9</vt:lpstr>
      <vt:lpstr>Всадник на щите - Святой Георгий  Победоносец, поражающий змея – символом борьбы добра со злом. Вместе с тем этот символ указывает, что Москва – сердце Руси. </vt:lpstr>
      <vt:lpstr>В июле 1920 года были подготовлены образцы герба РСФСР и СССР в том виде, в котором с небольшими изменениями они существовали  до 1993 года. </vt:lpstr>
      <vt:lpstr>Слайд 12</vt:lpstr>
      <vt:lpstr>ФЛАГ – прикреплённое к древку или шнуру полотнище определённого цвета или нескольких цветов, часто с эмблемой, официальный символ государственной власти.</vt:lpstr>
      <vt:lpstr>Слайд 14</vt:lpstr>
      <vt:lpstr> Петр I собственноручно нарисовал образец и определил порядок горизонтальных полос на флаге. Историки полагают, что моделью послужил голландский флаг, состоявший из трех горизонтальных полос тех же цветов. </vt:lpstr>
      <vt:lpstr>В 1712 году над военно-морскими кораблями взвился новый, "Андреевский", флаг ― белый с лазоревым крестом, в честь ордена святого апостола  Андрея Первозванного. </vt:lpstr>
      <vt:lpstr>В апреле 1918 года был утверждён красный флаг с золотой звездой                                        и перекрещенными серпом и молотом в верхнем левом углу, –                                                это был Государственный флаг СССР до 1991 года</vt:lpstr>
      <vt:lpstr>Слайд 18</vt:lpstr>
      <vt:lpstr>Слайд 19</vt:lpstr>
      <vt:lpstr>Слайд 20</vt:lpstr>
      <vt:lpstr>Слайд 21</vt:lpstr>
      <vt:lpstr>Первая попытка создать официальный российский гимн датируется 1833 годом, когда император Николай I повелел сочинить его группе поэтов и композиторов. До этого торжественные события сопровождались церковными песнопениями, а при Петре Великом – военными маршами. </vt:lpstr>
      <vt:lpstr>Слайд 23</vt:lpstr>
      <vt:lpstr>Слайд 24</vt:lpstr>
      <vt:lpstr>Слайд 25</vt:lpstr>
      <vt:lpstr>Слайд 26</vt:lpstr>
      <vt:lpstr>Благодарим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символика РОССИИ.</dc:title>
  <dc:creator>админ</dc:creator>
  <cp:lastModifiedBy>Borisov Y</cp:lastModifiedBy>
  <cp:revision>61</cp:revision>
  <dcterms:created xsi:type="dcterms:W3CDTF">2013-02-12T16:41:41Z</dcterms:created>
  <dcterms:modified xsi:type="dcterms:W3CDTF">2020-11-15T10:23:43Z</dcterms:modified>
</cp:coreProperties>
</file>